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what is camis? Our objective is to …</a:t>
            </a:r>
          </a:p>
          <a:p>
            <a:pPr/>
            <a:r>
              <a:t>Camis is a part of the phuse DV and OST working group, and has published a white paper (as of last June). </a:t>
            </a:r>
          </a:p>
          <a:p>
            <a:pPr/>
            <a:r>
              <a:t>Phuse is the global healthcare data science community.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what do we mean by discrepancies. They are actually very common. I’ll give you an example of a simple statistical test, the test for proportions in two languages. As I mentioned I’m a part time lecturer and my department has just made the transition from spss to stata a few years before I joined the teaching team. I had to use stata too. …</a:t>
            </a:r>
          </a:p>
          <a:p>
            <a:pPr/>
          </a:p>
          <a:p>
            <a:pPr/>
            <a:r>
              <a:t>But as I use r, I also included the same test. And by the way they are both the default, without any more specification.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Another quite famous (but I didn’t know about) example of discrepancies across languages is the rounding.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s://github.com/phuse-org/OSTCDA/discussions/" TargetMode="Externa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jpe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2.png"/><Relationship Id="rId7" Type="http://schemas.openxmlformats.org/officeDocument/2006/relationships/image" Target="../media/image5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psiaims.github.io/CAMIS/" TargetMode="External"/><Relationship Id="rId3" Type="http://schemas.openxmlformats.org/officeDocument/2006/relationships/hyperlink" Target="https://github.com/PSIAIMS/CAMIS/" TargetMode="External"/><Relationship Id="rId4" Type="http://schemas.openxmlformats.org/officeDocument/2006/relationships/hyperlink" Target="https://github.com/PSIAIMS/CAMIS/issues" TargetMode="External"/><Relationship Id="rId5" Type="http://schemas.openxmlformats.org/officeDocument/2006/relationships/hyperlink" Target="https://github.com/phuse-org/OSTCDA/discussions/11" TargetMode="External"/><Relationship Id="rId6" Type="http://schemas.openxmlformats.org/officeDocument/2006/relationships/hyperlink" Target="https://phuse-org.github.io/OSTCDA/doc_trust.html" TargetMode="External"/><Relationship Id="rId7" Type="http://schemas.openxmlformats.org/officeDocument/2006/relationships/hyperlink" Target="https://andreaczhang.github.io/" TargetMode="External"/><Relationship Id="rId8" Type="http://schemas.openxmlformats.org/officeDocument/2006/relationships/hyperlink" Target="https://www.linkedin.com/in/andreaczhang/" TargetMode="External"/><Relationship Id="rId9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creenshot 2024-06-27 at 18.24.03.png" descr="Screenshot 2024-06-27 at 18.24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9582" y="-52082"/>
            <a:ext cx="24723164" cy="181204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Chi Zhang, PhD - on behalf of CAMIS WG…"/>
          <p:cNvSpPr txBox="1"/>
          <p:nvPr>
            <p:ph type="body" idx="21"/>
          </p:nvPr>
        </p:nvSpPr>
        <p:spPr>
          <a:xfrm>
            <a:off x="1206499" y="10312210"/>
            <a:ext cx="21971002" cy="20172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Chi Zhang, PhD - on behalf of CAMIS WG</a:t>
            </a:r>
          </a:p>
          <a:p>
            <a:pPr/>
          </a:p>
          <a:p>
            <a:pPr/>
            <a:r>
              <a:t>UseR! 2024 2024.7.10</a:t>
            </a:r>
          </a:p>
        </p:txBody>
      </p:sp>
      <p:sp>
        <p:nvSpPr>
          <p:cNvPr id="173" name="Introducing CAMI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Introducing </a:t>
            </a:r>
            <a:r>
              <a:rPr>
                <a:solidFill>
                  <a:srgbClr val="0054A5"/>
                </a:solidFill>
              </a:rPr>
              <a:t>CAMIS</a:t>
            </a:r>
          </a:p>
        </p:txBody>
      </p:sp>
      <p:sp>
        <p:nvSpPr>
          <p:cNvPr id="174" name="Comparing Analysis Method Implementations in Softwar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Comparing Analysis Method Implementations in Software</a:t>
            </a:r>
          </a:p>
        </p:txBody>
      </p:sp>
      <p:pic>
        <p:nvPicPr>
          <p:cNvPr id="17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7761" y="1884550"/>
            <a:ext cx="4885674" cy="3788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6729" y="41564"/>
            <a:ext cx="8066563" cy="1655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creenshot 2024-06-27 at 18.24.03.png" descr="Screenshot 2024-06-27 at 18.24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9582" y="12691516"/>
            <a:ext cx="24723164" cy="1812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54A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Where are we now,…"/>
          <p:cNvSpPr txBox="1"/>
          <p:nvPr>
            <p:ph type="body" sz="half" idx="1"/>
          </p:nvPr>
        </p:nvSpPr>
        <p:spPr>
          <a:xfrm>
            <a:off x="1206500" y="3877547"/>
            <a:ext cx="21971000" cy="536068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Where are we now,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</a:t>
            </a:r>
            <a:br/>
            <a:r>
              <a:t>where do we go next?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AMIS tod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CAMIS today</a:t>
            </a:r>
          </a:p>
        </p:txBody>
      </p:sp>
      <p:pic>
        <p:nvPicPr>
          <p:cNvPr id="273" name="Screenshot 2024-06-24 at 12.40.04.png" descr="Screenshot 2024-06-24 at 12.40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0765" y="1928233"/>
            <a:ext cx="14270420" cy="10595689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Documentation in R, SAS, Python"/>
          <p:cNvSpPr txBox="1"/>
          <p:nvPr/>
        </p:nvSpPr>
        <p:spPr>
          <a:xfrm>
            <a:off x="1321946" y="11217129"/>
            <a:ext cx="7321249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/>
            </a:pPr>
            <a:r>
              <a:t>Documentation in </a:t>
            </a:r>
            <a:r>
              <a:rPr b="1"/>
              <a:t>R, SAS, Python</a:t>
            </a:r>
          </a:p>
        </p:txBody>
      </p:sp>
      <p:pic>
        <p:nvPicPr>
          <p:cNvPr id="275" name="Screenshot 2024-06-25 at 15.12.56.png" descr="Screenshot 2024-06-25 at 15.12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0765" y="2791062"/>
            <a:ext cx="5029201" cy="473710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Many participants on the monthly update meetings (might not directly contribute to the content on GH, but in other ways - discussion, collaboration, presentation)"/>
          <p:cNvSpPr txBox="1"/>
          <p:nvPr/>
        </p:nvSpPr>
        <p:spPr>
          <a:xfrm>
            <a:off x="1362948" y="7804775"/>
            <a:ext cx="8294292" cy="2605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/>
            </a:pPr>
            <a:r>
              <a:t>Many participants on the monthly update meetings </a:t>
            </a:r>
            <a:r>
              <a:rPr i="1"/>
              <a:t>(might not directly contribute to the content on GH, but in other ways - discussion, collaboration, presentation)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3" grpId="2"/>
      <p:bldP build="whole" bldLvl="1" animBg="1" rev="0" advAuto="0" spid="27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ounded Rectangle"/>
          <p:cNvSpPr/>
          <p:nvPr/>
        </p:nvSpPr>
        <p:spPr>
          <a:xfrm>
            <a:off x="1004904" y="3549628"/>
            <a:ext cx="10143048" cy="8803798"/>
          </a:xfrm>
          <a:prstGeom prst="roundRect">
            <a:avLst>
              <a:gd name="adj" fmla="val 8416"/>
            </a:avLst>
          </a:prstGeom>
          <a:solidFill>
            <a:srgbClr val="007AAC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9" name="SAS vs R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/>
            </a:lvl1pPr>
          </a:lstStyle>
          <a:p>
            <a:pPr/>
            <a:r>
              <a:t>SAS vs R</a:t>
            </a:r>
          </a:p>
        </p:txBody>
      </p:sp>
      <p:sp>
        <p:nvSpPr>
          <p:cNvPr id="280" name="Since CAMIS group has a focus on pharmaceutical industry, the comparisons are mostly in SAS vs R…"/>
          <p:cNvSpPr txBox="1"/>
          <p:nvPr/>
        </p:nvSpPr>
        <p:spPr>
          <a:xfrm>
            <a:off x="1284058" y="4004274"/>
            <a:ext cx="9584740" cy="7894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/>
            </a:pPr>
            <a:r>
              <a:t>Since CAMIS group has a focus on pharmaceutical industry, the </a:t>
            </a:r>
            <a:r>
              <a:rPr b="1"/>
              <a:t>comparisons</a:t>
            </a:r>
            <a:r>
              <a:t> are mostly in SAS vs R</a:t>
            </a:r>
          </a:p>
          <a:p>
            <a:pPr>
              <a:defRPr sz="3600"/>
            </a:pPr>
            <a:r>
              <a:t>Example page: one sample t-test</a:t>
            </a:r>
          </a:p>
          <a:p>
            <a:pPr>
              <a:defRPr sz="3600"/>
            </a:pPr>
          </a:p>
          <a:p>
            <a:pPr>
              <a:defRPr sz="3600"/>
            </a:pPr>
            <a:r>
              <a:t>Agnieszka (our contributor) has an </a:t>
            </a:r>
            <a:r>
              <a:rPr b="1"/>
              <a:t>in-depth analysis</a:t>
            </a:r>
            <a:r>
              <a:t> on different implementations on </a:t>
            </a:r>
            <a:r>
              <a:rPr b="1"/>
              <a:t>Wilcoxon Signed Rank Test </a:t>
            </a:r>
            <a:r>
              <a:t>- R, StatXact, SAS</a:t>
            </a:r>
          </a:p>
          <a:p>
            <a:pPr>
              <a:defRPr sz="3600"/>
            </a:pPr>
            <a:r>
              <a:t>Talk recording and slides she gave on </a:t>
            </a:r>
            <a:r>
              <a:rPr i="1"/>
              <a:t>R/Medicine 2024</a:t>
            </a:r>
            <a:r>
              <a:t> is available on CAMIS website</a:t>
            </a:r>
          </a:p>
        </p:txBody>
      </p:sp>
      <p:pic>
        <p:nvPicPr>
          <p:cNvPr id="281" name="Screenshot 2024-06-26 at 16.02.33.png" descr="Screenshot 2024-06-26 at 16.02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0914" y="2622726"/>
            <a:ext cx="10988897" cy="9586632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CAMIS today"/>
          <p:cNvSpPr txBox="1"/>
          <p:nvPr>
            <p:ph type="title" idx="4294967295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CAMIS today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0" grpId="1"/>
      <p:bldP build="whole" bldLvl="1" animBg="1" rev="0" advAuto="0" spid="281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ounded Rectangle"/>
          <p:cNvSpPr/>
          <p:nvPr/>
        </p:nvSpPr>
        <p:spPr>
          <a:xfrm>
            <a:off x="1150480" y="9001549"/>
            <a:ext cx="10143048" cy="3440701"/>
          </a:xfrm>
          <a:prstGeom prst="roundRect">
            <a:avLst>
              <a:gd name="adj" fmla="val 21534"/>
            </a:avLst>
          </a:prstGeom>
          <a:solidFill>
            <a:srgbClr val="007AAC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5" name="CAMIS tod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CAMIS today</a:t>
            </a:r>
          </a:p>
        </p:txBody>
      </p:sp>
      <p:sp>
        <p:nvSpPr>
          <p:cNvPr id="286" name="Closed 37 issues…"/>
          <p:cNvSpPr txBox="1"/>
          <p:nvPr/>
        </p:nvSpPr>
        <p:spPr>
          <a:xfrm>
            <a:off x="1540310" y="9334059"/>
            <a:ext cx="10249279" cy="2775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/>
            </a:pPr>
            <a:r>
              <a:t>Closed 37 issues</a:t>
            </a:r>
          </a:p>
          <a:p>
            <a:pPr>
              <a:defRPr sz="3600"/>
            </a:pPr>
            <a:r>
              <a:t>187 deployments of the website</a:t>
            </a:r>
          </a:p>
          <a:p>
            <a:pPr>
              <a:defRPr sz="3600"/>
            </a:pPr>
            <a:r>
              <a:rPr b="1"/>
              <a:t>Still many open issues</a:t>
            </a:r>
            <a:r>
              <a:t> - we need your help!</a:t>
            </a:r>
          </a:p>
        </p:txBody>
      </p:sp>
      <p:pic>
        <p:nvPicPr>
          <p:cNvPr id="287" name="Screenshot 2024-06-25 at 15.13.10.png" descr="Screenshot 2024-06-25 at 15.13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9565" y="2613193"/>
            <a:ext cx="5983158" cy="5998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Screenshot 2024-06-25 at 15.13.50.png" descr="Screenshot 2024-06-25 at 15.13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47193" y="2275764"/>
            <a:ext cx="9740901" cy="960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ounded Rectangle"/>
          <p:cNvSpPr/>
          <p:nvPr/>
        </p:nvSpPr>
        <p:spPr>
          <a:xfrm>
            <a:off x="1273659" y="3288141"/>
            <a:ext cx="9259798" cy="8638224"/>
          </a:xfrm>
          <a:prstGeom prst="roundRect">
            <a:avLst>
              <a:gd name="adj" fmla="val 8577"/>
            </a:avLst>
          </a:prstGeom>
          <a:solidFill>
            <a:srgbClr val="007AAC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1" name="Quarto has been the publishing and collaboration tool we use…"/>
          <p:cNvSpPr txBox="1"/>
          <p:nvPr/>
        </p:nvSpPr>
        <p:spPr>
          <a:xfrm>
            <a:off x="1613327" y="3916372"/>
            <a:ext cx="8866022" cy="7524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400"/>
            </a:pPr>
            <a:r>
              <a:t>Quarto has been the </a:t>
            </a:r>
            <a:r>
              <a:rPr b="1"/>
              <a:t>publishing and collaboration</a:t>
            </a:r>
            <a:r>
              <a:t> tool we use </a:t>
            </a:r>
          </a:p>
          <a:p>
            <a:pPr>
              <a:defRPr sz="3400"/>
            </a:pPr>
            <a:r>
              <a:t>Easy to write articles, render results for multiple language (R, python)</a:t>
            </a:r>
          </a:p>
          <a:p>
            <a:pPr>
              <a:defRPr sz="3400"/>
            </a:pPr>
            <a:r>
              <a:t>For SAS it is a mix of </a:t>
            </a:r>
            <a:r>
              <a:rPr b="1"/>
              <a:t>copy-paste</a:t>
            </a:r>
            <a:r>
              <a:t> and screenshots </a:t>
            </a:r>
          </a:p>
          <a:p>
            <a:pPr>
              <a:defRPr sz="3400"/>
            </a:pPr>
            <a:r>
              <a:t>Website deployment is straightforward when only text is edited</a:t>
            </a:r>
          </a:p>
          <a:p>
            <a:pPr>
              <a:defRPr sz="3400"/>
            </a:pPr>
            <a:r>
              <a:rPr b="1"/>
              <a:t>R packages</a:t>
            </a:r>
            <a:r>
              <a:t> and versioning: we’re working on a solution with </a:t>
            </a:r>
            <a:r>
              <a:rPr b="1"/>
              <a:t>renv</a:t>
            </a:r>
            <a:r>
              <a:t>, getting help from posit!</a:t>
            </a:r>
          </a:p>
        </p:txBody>
      </p:sp>
      <p:sp>
        <p:nvSpPr>
          <p:cNvPr id="292" name="We use Quarto"/>
          <p:cNvSpPr txBox="1"/>
          <p:nvPr>
            <p:ph type="title" idx="4294967295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We use Quarto</a:t>
            </a:r>
          </a:p>
        </p:txBody>
      </p:sp>
      <p:pic>
        <p:nvPicPr>
          <p:cNvPr id="293" name="Screenshot 2024-06-25 at 15.49.04.png" descr="Screenshot 2024-06-25 at 15.49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08401" y="1904621"/>
            <a:ext cx="8253236" cy="9906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Screenshot 2024-06-25 at 15.48.23.png" descr="Screenshot 2024-06-25 at 15.48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87691" y="4151446"/>
            <a:ext cx="10495228" cy="3958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3" grpId="2"/>
      <p:bldP build="whole" bldLvl="1" animBg="1" rev="0" advAuto="0" spid="294" grpId="3"/>
      <p:bldP build="p" bldLvl="5" animBg="1" rev="0" advAuto="0" spid="29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ounded Rectangle"/>
          <p:cNvSpPr/>
          <p:nvPr/>
        </p:nvSpPr>
        <p:spPr>
          <a:xfrm>
            <a:off x="1200871" y="3705722"/>
            <a:ext cx="10175335" cy="8042393"/>
          </a:xfrm>
          <a:prstGeom prst="roundRect">
            <a:avLst>
              <a:gd name="adj" fmla="val 10123"/>
            </a:avLst>
          </a:prstGeom>
          <a:solidFill>
            <a:srgbClr val="007AAC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7" name="Active and welcoming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Active and welcoming community</a:t>
            </a:r>
          </a:p>
        </p:txBody>
      </p:sp>
      <p:sp>
        <p:nvSpPr>
          <p:cNvPr id="298" name="4 co-leads: Lyn Taylor (Parexel), Christina Fillmore (GSK), Harshal Khanolkar (Novo Nordisk), Chi Zhang (University of Oslo)…"/>
          <p:cNvSpPr txBox="1"/>
          <p:nvPr/>
        </p:nvSpPr>
        <p:spPr>
          <a:xfrm>
            <a:off x="1448275" y="4124850"/>
            <a:ext cx="9680528" cy="7043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400"/>
            </a:pPr>
            <a:r>
              <a:t>4 co-leads: </a:t>
            </a:r>
            <a:r>
              <a:rPr b="1"/>
              <a:t>Lyn Taylor</a:t>
            </a:r>
            <a:r>
              <a:t> (Parexel), </a:t>
            </a:r>
            <a:r>
              <a:rPr b="1"/>
              <a:t>Christina Fillmore</a:t>
            </a:r>
            <a:r>
              <a:t> (GSK), </a:t>
            </a:r>
            <a:r>
              <a:rPr b="1"/>
              <a:t>Harshal Khanolkar</a:t>
            </a:r>
            <a:r>
              <a:t> (Novo Nordisk), </a:t>
            </a:r>
            <a:r>
              <a:rPr b="1"/>
              <a:t>Chi Zhang</a:t>
            </a:r>
            <a:r>
              <a:t> (University of Oslo) </a:t>
            </a:r>
          </a:p>
          <a:p>
            <a:pPr>
              <a:defRPr sz="3400"/>
            </a:pPr>
            <a:r>
              <a:t>Community call once per month: discuss open issues, updates</a:t>
            </a:r>
          </a:p>
          <a:p>
            <a:pPr>
              <a:defRPr sz="3400"/>
            </a:pPr>
            <a:r>
              <a:t>Open and organized: meeting minutes openly accessible</a:t>
            </a:r>
          </a:p>
          <a:p>
            <a:pPr>
              <a:defRPr sz="3400"/>
            </a:pPr>
            <a:r>
              <a:t>Diverse and great vibes! </a:t>
            </a:r>
          </a:p>
          <a:p>
            <a:pPr>
              <a:defRPr sz="3400"/>
            </a:pPr>
            <a:r>
              <a:t>We encourage everyone to go out and present our group at conferences and seminars</a:t>
            </a:r>
          </a:p>
        </p:txBody>
      </p:sp>
      <p:pic>
        <p:nvPicPr>
          <p:cNvPr id="299" name="Screenshot 2024-06-27 at 17.02.55.png" descr="Screenshot 2024-06-27 at 17.02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81205" y="3625460"/>
            <a:ext cx="11406531" cy="8042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9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ounded Rectangle"/>
          <p:cNvSpPr/>
          <p:nvPr/>
        </p:nvSpPr>
        <p:spPr>
          <a:xfrm>
            <a:off x="1200871" y="3705722"/>
            <a:ext cx="10175335" cy="8042393"/>
          </a:xfrm>
          <a:prstGeom prst="roundRect">
            <a:avLst>
              <a:gd name="adj" fmla="val 10123"/>
            </a:avLst>
          </a:prstGeom>
          <a:solidFill>
            <a:srgbClr val="007AAC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02" name="Screenshot 2024-06-27 at 17.04.59.png" descr="Screenshot 2024-06-27 at 17.04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93619" y="3732392"/>
            <a:ext cx="9760244" cy="7828529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4 co-leads: Lyn Taylor (Parexel), Christina Fillmore (GSK), Harshal Khanolkar (Novo Nordisk), Chi Zhang (University of Oslo)…"/>
          <p:cNvSpPr txBox="1"/>
          <p:nvPr/>
        </p:nvSpPr>
        <p:spPr>
          <a:xfrm>
            <a:off x="1448275" y="4124850"/>
            <a:ext cx="9680528" cy="7043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400"/>
            </a:pPr>
            <a:r>
              <a:t>4 co-leads: </a:t>
            </a:r>
            <a:r>
              <a:rPr b="1"/>
              <a:t>Lyn Taylor</a:t>
            </a:r>
            <a:r>
              <a:t> (Parexel), </a:t>
            </a:r>
            <a:r>
              <a:rPr b="1"/>
              <a:t>Christina Fillmore</a:t>
            </a:r>
            <a:r>
              <a:t> (GSK), </a:t>
            </a:r>
            <a:r>
              <a:rPr b="1"/>
              <a:t>Harshal Khanolkar</a:t>
            </a:r>
            <a:r>
              <a:t> (Novo Nordisk), </a:t>
            </a:r>
            <a:r>
              <a:rPr b="1"/>
              <a:t>Chi Zhang</a:t>
            </a:r>
            <a:r>
              <a:t> (University of Oslo) </a:t>
            </a:r>
          </a:p>
          <a:p>
            <a:pPr>
              <a:defRPr sz="3400"/>
            </a:pPr>
            <a:r>
              <a:t>Community call once per month: discuss open issues, updates</a:t>
            </a:r>
          </a:p>
          <a:p>
            <a:pPr>
              <a:defRPr sz="3400"/>
            </a:pPr>
            <a:r>
              <a:t>Open and organized: meeting minutes openly accessible</a:t>
            </a:r>
          </a:p>
          <a:p>
            <a:pPr>
              <a:defRPr sz="3400"/>
            </a:pPr>
            <a:r>
              <a:t>Diverse and great vibes! </a:t>
            </a:r>
          </a:p>
          <a:p>
            <a:pPr>
              <a:defRPr sz="3400"/>
            </a:pPr>
            <a:r>
              <a:t>We encourage everyone to go out and present our group at conferences and seminars</a:t>
            </a:r>
          </a:p>
        </p:txBody>
      </p:sp>
      <p:sp>
        <p:nvSpPr>
          <p:cNvPr id="304" name="Active and welcoming community"/>
          <p:cNvSpPr txBox="1"/>
          <p:nvPr>
            <p:ph type="title" idx="4294967295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Active and welcoming community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Full discussion and post:"/>
          <p:cNvSpPr txBox="1"/>
          <p:nvPr/>
        </p:nvSpPr>
        <p:spPr>
          <a:xfrm>
            <a:off x="19616011" y="7857868"/>
            <a:ext cx="4499118" cy="523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Full discussion and post: </a:t>
            </a:r>
          </a:p>
        </p:txBody>
      </p:sp>
      <p:pic>
        <p:nvPicPr>
          <p:cNvPr id="307" name="Screenshot 2024-06-25 at 15.27.15.png" descr="Screenshot 2024-06-25 at 15.27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1816" y="2615024"/>
            <a:ext cx="9557500" cy="11934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Screenshot 2024-06-25 at 15.27.23.png" descr="Screenshot 2024-06-25 at 15.27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71099" y="2786512"/>
            <a:ext cx="12625786" cy="1158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creenshot 2024-06-25 at 15.31.23.png" descr="Screenshot 2024-06-25 at 15.31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61638" y="4216697"/>
            <a:ext cx="8759890" cy="8357322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Ongoing discus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Ongoing discussions</a:t>
            </a:r>
          </a:p>
        </p:txBody>
      </p:sp>
      <p:pic>
        <p:nvPicPr>
          <p:cNvPr id="311" name="Screenshot 2024-06-27 at 17.09.54.png" descr="Screenshot 2024-06-27 at 17.09.5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854231" y="8897771"/>
            <a:ext cx="3028081" cy="3082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ounded Rectangle"/>
          <p:cNvSpPr/>
          <p:nvPr/>
        </p:nvSpPr>
        <p:spPr>
          <a:xfrm>
            <a:off x="1200871" y="3220468"/>
            <a:ext cx="9231365" cy="4539847"/>
          </a:xfrm>
          <a:prstGeom prst="roundRect">
            <a:avLst>
              <a:gd name="adj" fmla="val 16270"/>
            </a:avLst>
          </a:prstGeom>
          <a:solidFill>
            <a:srgbClr val="007AAC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4" name="PHUSE Open Source Technology in Clinical Data Analysis WG…"/>
          <p:cNvSpPr txBox="1"/>
          <p:nvPr/>
        </p:nvSpPr>
        <p:spPr>
          <a:xfrm>
            <a:off x="1525943" y="3543786"/>
            <a:ext cx="8581221" cy="3893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200"/>
            </a:pPr>
            <a:r>
              <a:t>PHUSE Open Source Technology in Clinical Data Analysis WG</a:t>
            </a:r>
          </a:p>
          <a:p>
            <a:pPr>
              <a:defRPr sz="3200"/>
            </a:pPr>
            <a:r>
              <a:rPr u="sng">
                <a:hlinkClick r:id="rId2" invalidUrl="" action="" tgtFrame="" tooltip="" history="1" highlightClick="0" endSnd="0"/>
              </a:rPr>
              <a:t>https://github.com/phuse-org/OSTCDA/discussions/</a:t>
            </a:r>
          </a:p>
          <a:p>
            <a:pPr>
              <a:defRPr sz="3200"/>
            </a:pPr>
            <a:r>
              <a:t>They have a community call to discuss relevant topics</a:t>
            </a:r>
          </a:p>
        </p:txBody>
      </p:sp>
      <p:pic>
        <p:nvPicPr>
          <p:cNvPr id="315" name="Screenshot 2024-06-25 at 15.33.29.png" descr="Screenshot 2024-06-25 at 15.33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09077" y="3220468"/>
            <a:ext cx="12710694" cy="8838899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Ongoing discussions"/>
          <p:cNvSpPr txBox="1"/>
          <p:nvPr>
            <p:ph type="title" idx="4294967295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Ongoing discussions</a:t>
            </a:r>
          </a:p>
        </p:txBody>
      </p:sp>
      <p:pic>
        <p:nvPicPr>
          <p:cNvPr id="317" name="Screenshot 2024-06-27 at 17.14.13.png" descr="Screenshot 2024-06-27 at 17.14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6269" y="8466335"/>
            <a:ext cx="7480301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7" grpId="1"/>
      <p:bldP build="whole" bldLvl="1" animBg="1" rev="0" advAuto="0" spid="315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ollabo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Collaboration</a:t>
            </a:r>
          </a:p>
        </p:txBody>
      </p:sp>
      <p:sp>
        <p:nvSpPr>
          <p:cNvPr id="320" name="Possibility to add the Bayesian implementation as well"/>
          <p:cNvSpPr txBox="1"/>
          <p:nvPr/>
        </p:nvSpPr>
        <p:spPr>
          <a:xfrm>
            <a:off x="12252106" y="11975210"/>
            <a:ext cx="11485153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Possibility to add the Bayesian implementation as well</a:t>
            </a:r>
          </a:p>
        </p:txBody>
      </p:sp>
      <p:pic>
        <p:nvPicPr>
          <p:cNvPr id="321" name="openstatsware-hex-300.png" descr="openstatsware-hex-3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98841" y="843507"/>
            <a:ext cx="2263539" cy="2263539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openstatsware - mmrm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/>
            </a:lvl1pPr>
          </a:lstStyle>
          <a:p>
            <a:pPr/>
            <a:r>
              <a:t>openstatsware - mmrm</a:t>
            </a:r>
          </a:p>
        </p:txBody>
      </p:sp>
      <p:pic>
        <p:nvPicPr>
          <p:cNvPr id="323" name="Screenshot 2024-06-26 at 16.42.50.png" descr="Screenshot 2024-06-26 at 16.42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4088" y="7430542"/>
            <a:ext cx="9292348" cy="5954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Screenshot 2024-06-26 at 16.43.03.png" descr="Screenshot 2024-06-26 at 16.43.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33564" y="3848108"/>
            <a:ext cx="7764813" cy="7386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creenshot 2024-06-26 at 16.42.01.png" descr="Screenshot 2024-06-26 at 16.42.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7548" y="3413746"/>
            <a:ext cx="9939206" cy="4129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bout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sp>
        <p:nvSpPr>
          <p:cNvPr id="180" name="Co-lead of CAMIS project since 2024.01…"/>
          <p:cNvSpPr txBox="1"/>
          <p:nvPr/>
        </p:nvSpPr>
        <p:spPr>
          <a:xfrm>
            <a:off x="3830535" y="3594012"/>
            <a:ext cx="17331437" cy="4096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4000"/>
            </a:pPr>
            <a:r>
              <a:t>Co-lead of CAMIS project since 2024.01</a:t>
            </a:r>
          </a:p>
          <a:p>
            <a:pPr algn="ctr">
              <a:defRPr sz="4000"/>
            </a:pPr>
            <a:r>
              <a:rPr b="1"/>
              <a:t>Statistician</a:t>
            </a:r>
            <a:r>
              <a:t> and part-time lecturer at Faculty of Medicine, University of Oslo</a:t>
            </a:r>
          </a:p>
          <a:p>
            <a:pPr algn="ctr">
              <a:defRPr sz="4000"/>
            </a:pPr>
            <a:r>
              <a:rPr b="1"/>
              <a:t>R developer</a:t>
            </a:r>
            <a:r>
              <a:t>, use Quarto for various things - that’s another story!</a:t>
            </a:r>
          </a:p>
          <a:p>
            <a:pPr algn="ctr">
              <a:defRPr sz="4000"/>
            </a:pPr>
            <a:r>
              <a:t>Today: </a:t>
            </a:r>
            <a:r>
              <a:rPr b="1"/>
              <a:t>CAMIS</a:t>
            </a:r>
          </a:p>
        </p:txBody>
      </p:sp>
      <p:pic>
        <p:nvPicPr>
          <p:cNvPr id="181" name="logo-wide.png" descr="logo-wi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444" y="10510690"/>
            <a:ext cx="3381213" cy="1127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uio-carpentry-logo.png" descr="uio-carpentry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41960" y="10587325"/>
            <a:ext cx="5866269" cy="973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The Carpentries.jpg" descr="The Carpentrie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9995" y="10004289"/>
            <a:ext cx="1855383" cy="2139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huse_logo.png" descr="phuse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70321" y="9771993"/>
            <a:ext cx="2604466" cy="2604466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Disclaimer: opinions in this talk are all mine and do not reflect that of my employer"/>
          <p:cNvSpPr txBox="1"/>
          <p:nvPr/>
        </p:nvSpPr>
        <p:spPr>
          <a:xfrm>
            <a:off x="5181928" y="12856288"/>
            <a:ext cx="15087702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/>
            </a:lvl1pPr>
          </a:lstStyle>
          <a:p>
            <a:pPr/>
            <a:r>
              <a:t>Disclaimer: opinions in this talk are all mine and do not reflect that of my employer </a:t>
            </a:r>
          </a:p>
        </p:txBody>
      </p:sp>
      <p:pic>
        <p:nvPicPr>
          <p:cNvPr id="186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278125" y="9445050"/>
            <a:ext cx="4202153" cy="3258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ounded Rectangle"/>
          <p:cNvSpPr/>
          <p:nvPr/>
        </p:nvSpPr>
        <p:spPr>
          <a:xfrm>
            <a:off x="1200871" y="3705722"/>
            <a:ext cx="10175335" cy="8042393"/>
          </a:xfrm>
          <a:prstGeom prst="roundRect">
            <a:avLst>
              <a:gd name="adj" fmla="val 10123"/>
            </a:avLst>
          </a:prstGeom>
          <a:solidFill>
            <a:srgbClr val="007AAC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8" name="Collabo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Collaboration</a:t>
            </a:r>
          </a:p>
        </p:txBody>
      </p:sp>
      <p:sp>
        <p:nvSpPr>
          <p:cNvPr id="329" name="Text"/>
          <p:cNvSpPr txBox="1"/>
          <p:nvPr/>
        </p:nvSpPr>
        <p:spPr>
          <a:xfrm>
            <a:off x="1746362" y="5075274"/>
            <a:ext cx="19445115" cy="1818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</a:p>
        </p:txBody>
      </p:sp>
      <p:sp>
        <p:nvSpPr>
          <p:cNvPr id="330" name="Academia - dissertation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/>
            </a:lvl1pPr>
          </a:lstStyle>
          <a:p>
            <a:pPr/>
            <a:r>
              <a:t>Academia - dissertation</a:t>
            </a:r>
          </a:p>
        </p:txBody>
      </p:sp>
      <p:sp>
        <p:nvSpPr>
          <p:cNvPr id="331" name="We are open to students, researcher (academia / industry) who want to team up for dissertation projects…"/>
          <p:cNvSpPr txBox="1"/>
          <p:nvPr/>
        </p:nvSpPr>
        <p:spPr>
          <a:xfrm>
            <a:off x="1682991" y="4300326"/>
            <a:ext cx="9211096" cy="6853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/>
            </a:pPr>
            <a:r>
              <a:t>We are open to </a:t>
            </a:r>
            <a:r>
              <a:rPr b="1"/>
              <a:t>students, researcher</a:t>
            </a:r>
            <a:r>
              <a:t> (academia / industry) who want to team up for dissertation projects</a:t>
            </a:r>
          </a:p>
          <a:p>
            <a:pPr>
              <a:defRPr sz="3600"/>
            </a:pPr>
            <a:r>
              <a:t>Example: </a:t>
            </a:r>
            <a:r>
              <a:rPr b="1" i="1"/>
              <a:t>a comparison of MMRM methodology in SAS and R software</a:t>
            </a:r>
            <a:r>
              <a:t> (ongoing)</a:t>
            </a:r>
          </a:p>
          <a:p>
            <a:pPr>
              <a:defRPr sz="3600"/>
            </a:pPr>
            <a:r>
              <a:t>A good combination of </a:t>
            </a:r>
            <a:r>
              <a:rPr b="1"/>
              <a:t>methodology</a:t>
            </a:r>
            <a:r>
              <a:t> and </a:t>
            </a:r>
            <a:r>
              <a:rPr b="1"/>
              <a:t>implementation</a:t>
            </a:r>
            <a:r>
              <a:t> with real-world </a:t>
            </a:r>
            <a:r>
              <a:rPr b="1"/>
              <a:t>applications</a:t>
            </a:r>
          </a:p>
          <a:p>
            <a:pPr>
              <a:defRPr sz="3600"/>
            </a:pPr>
            <a:r>
              <a:t>Contact us for more information!</a:t>
            </a:r>
          </a:p>
        </p:txBody>
      </p:sp>
      <p:pic>
        <p:nvPicPr>
          <p:cNvPr id="332" name="pngtree-sign-of-new-emblem-arrow-png-image_4630721.png" descr="pngtree-sign-of-new-emblem-arrow-png-image_46307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4062" y="1104923"/>
            <a:ext cx="3435303" cy="3435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Screenshot 2024-06-27 at 17.25.54.png" descr="Screenshot 2024-06-27 at 17.25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21200" y="2001387"/>
            <a:ext cx="10767863" cy="10614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AMIS has something for everyo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CAMIS has something for </a:t>
            </a:r>
            <a:r>
              <a:rPr>
                <a:solidFill>
                  <a:srgbClr val="007AAC"/>
                </a:solidFill>
              </a:rPr>
              <a:t>everyone</a:t>
            </a:r>
          </a:p>
        </p:txBody>
      </p:sp>
      <p:grpSp>
        <p:nvGrpSpPr>
          <p:cNvPr id="339" name="Group"/>
          <p:cNvGrpSpPr/>
          <p:nvPr/>
        </p:nvGrpSpPr>
        <p:grpSpPr>
          <a:xfrm>
            <a:off x="14990697" y="8402943"/>
            <a:ext cx="8008848" cy="2552701"/>
            <a:chOff x="0" y="0"/>
            <a:chExt cx="8008846" cy="2552700"/>
          </a:xfrm>
        </p:grpSpPr>
        <p:sp>
          <p:nvSpPr>
            <p:cNvPr id="336" name="Rounded Rectangle"/>
            <p:cNvSpPr/>
            <p:nvPr/>
          </p:nvSpPr>
          <p:spPr>
            <a:xfrm>
              <a:off x="0" y="0"/>
              <a:ext cx="8008847" cy="2552700"/>
            </a:xfrm>
            <a:prstGeom prst="roundRect">
              <a:avLst>
                <a:gd name="adj" fmla="val 20756"/>
              </a:avLst>
            </a:prstGeom>
            <a:solidFill>
              <a:srgbClr val="007AAC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37" name="Learn new topics on statistics and programming"/>
            <p:cNvSpPr txBox="1"/>
            <p:nvPr/>
          </p:nvSpPr>
          <p:spPr>
            <a:xfrm>
              <a:off x="2867538" y="466130"/>
              <a:ext cx="4539108" cy="1620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Learn new topics on statistics and programming</a:t>
              </a:r>
            </a:p>
          </p:txBody>
        </p:sp>
        <p:pic>
          <p:nvPicPr>
            <p:cNvPr id="338" name="nerd-face_1f913.png" descr="nerd-face_1f91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67684" y="417783"/>
              <a:ext cx="1739249" cy="17392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3" name="Group"/>
          <p:cNvGrpSpPr/>
          <p:nvPr/>
        </p:nvGrpSpPr>
        <p:grpSpPr>
          <a:xfrm>
            <a:off x="1384456" y="8402943"/>
            <a:ext cx="7276039" cy="2552701"/>
            <a:chOff x="0" y="0"/>
            <a:chExt cx="7276038" cy="2552700"/>
          </a:xfrm>
        </p:grpSpPr>
        <p:sp>
          <p:nvSpPr>
            <p:cNvPr id="340" name="Rounded Rectangle"/>
            <p:cNvSpPr/>
            <p:nvPr/>
          </p:nvSpPr>
          <p:spPr>
            <a:xfrm>
              <a:off x="0" y="0"/>
              <a:ext cx="7276039" cy="2552700"/>
            </a:xfrm>
            <a:prstGeom prst="roundRect">
              <a:avLst>
                <a:gd name="adj" fmla="val 20756"/>
              </a:avLst>
            </a:prstGeom>
            <a:solidFill>
              <a:srgbClr val="007AAC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1" name="Collaborate, network and make new friends"/>
            <p:cNvSpPr txBox="1"/>
            <p:nvPr/>
          </p:nvSpPr>
          <p:spPr>
            <a:xfrm>
              <a:off x="2042397" y="712515"/>
              <a:ext cx="5233641" cy="11276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Collaborate, network and make new friends</a:t>
              </a:r>
            </a:p>
          </p:txBody>
        </p:sp>
        <p:pic>
          <p:nvPicPr>
            <p:cNvPr id="342" name="handshake_1f91d.png" descr="handshake_1f91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4082" y="466131"/>
              <a:ext cx="1620440" cy="16204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7" name="Group"/>
          <p:cNvGrpSpPr/>
          <p:nvPr/>
        </p:nvGrpSpPr>
        <p:grpSpPr>
          <a:xfrm>
            <a:off x="1371614" y="4054576"/>
            <a:ext cx="7425027" cy="2808241"/>
            <a:chOff x="0" y="0"/>
            <a:chExt cx="7425025" cy="2808240"/>
          </a:xfrm>
        </p:grpSpPr>
        <p:sp>
          <p:nvSpPr>
            <p:cNvPr id="344" name="Rounded Rectangle"/>
            <p:cNvSpPr/>
            <p:nvPr/>
          </p:nvSpPr>
          <p:spPr>
            <a:xfrm>
              <a:off x="0" y="0"/>
              <a:ext cx="7425026" cy="2808241"/>
            </a:xfrm>
            <a:prstGeom prst="roundRect">
              <a:avLst>
                <a:gd name="adj" fmla="val 18867"/>
              </a:avLst>
            </a:prstGeom>
            <a:solidFill>
              <a:srgbClr val="007AAC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45" name="Topic of importance for the biopharma industry as well as research"/>
            <p:cNvSpPr txBox="1"/>
            <p:nvPr/>
          </p:nvSpPr>
          <p:spPr>
            <a:xfrm>
              <a:off x="1982214" y="593901"/>
              <a:ext cx="5233640" cy="1620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Topic of importance for the biopharma industry as well as research</a:t>
              </a:r>
            </a:p>
          </p:txBody>
        </p:sp>
        <p:pic>
          <p:nvPicPr>
            <p:cNvPr id="346" name="exclamation-mark_2757.png" descr="exclamation-mark_2757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9172" y="534496"/>
              <a:ext cx="1739249" cy="17392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1" name="Group"/>
          <p:cNvGrpSpPr/>
          <p:nvPr/>
        </p:nvGrpSpPr>
        <p:grpSpPr>
          <a:xfrm>
            <a:off x="15101158" y="4001134"/>
            <a:ext cx="7911229" cy="2915125"/>
            <a:chOff x="0" y="0"/>
            <a:chExt cx="7911227" cy="2915123"/>
          </a:xfrm>
        </p:grpSpPr>
        <p:sp>
          <p:nvSpPr>
            <p:cNvPr id="348" name="Rounded Rectangle"/>
            <p:cNvSpPr/>
            <p:nvPr/>
          </p:nvSpPr>
          <p:spPr>
            <a:xfrm>
              <a:off x="0" y="0"/>
              <a:ext cx="7911228" cy="2915124"/>
            </a:xfrm>
            <a:prstGeom prst="roundRect">
              <a:avLst>
                <a:gd name="adj" fmla="val 18175"/>
              </a:avLst>
            </a:prstGeom>
            <a:solidFill>
              <a:srgbClr val="007AAC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349" name="astonished-face_1f632.png" descr="astonished-face_1f63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00527" y="564522"/>
              <a:ext cx="1747220" cy="17472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" name="Like to be intellectually challenged and fascinated on something subtle"/>
            <p:cNvSpPr txBox="1"/>
            <p:nvPr/>
          </p:nvSpPr>
          <p:spPr>
            <a:xfrm>
              <a:off x="2631560" y="381528"/>
              <a:ext cx="5014681" cy="2113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Like to be intellectually challenged and fascinated on something subtle</a:t>
              </a:r>
            </a:p>
          </p:txBody>
        </p:sp>
      </p:grpSp>
      <p:pic>
        <p:nvPicPr>
          <p:cNvPr id="352" name="pasted-movie.png" descr="pasted-movi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67386" y="7928275"/>
            <a:ext cx="4516420" cy="35020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5" name="Group"/>
          <p:cNvGrpSpPr/>
          <p:nvPr/>
        </p:nvGrpSpPr>
        <p:grpSpPr>
          <a:xfrm>
            <a:off x="9247520" y="4648477"/>
            <a:ext cx="5402759" cy="2211558"/>
            <a:chOff x="0" y="0"/>
            <a:chExt cx="5402757" cy="2211557"/>
          </a:xfrm>
        </p:grpSpPr>
        <p:sp>
          <p:nvSpPr>
            <p:cNvPr id="353" name="Read CAMIS Documents"/>
            <p:cNvSpPr txBox="1"/>
            <p:nvPr/>
          </p:nvSpPr>
          <p:spPr>
            <a:xfrm>
              <a:off x="0" y="1576658"/>
              <a:ext cx="5402758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600"/>
              </a:lvl1pPr>
            </a:lstStyle>
            <a:p>
              <a:pPr/>
              <a:r>
                <a:t>Read CAMIS Documents </a:t>
              </a:r>
            </a:p>
          </p:txBody>
        </p:sp>
        <p:pic>
          <p:nvPicPr>
            <p:cNvPr id="354" name="open-book_1f4d6.png" descr="open-book_1f4d6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19614" y="0"/>
              <a:ext cx="1620440" cy="16204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1" grpId="2"/>
      <p:bldP build="whole" bldLvl="1" animBg="1" rev="0" advAuto="0" spid="339" grpId="4"/>
      <p:bldP build="whole" bldLvl="1" animBg="1" rev="0" advAuto="0" spid="343" grpId="3"/>
      <p:bldP build="whole" bldLvl="1" animBg="1" rev="0" advAuto="0" spid="34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ounded Rectangle"/>
          <p:cNvSpPr/>
          <p:nvPr/>
        </p:nvSpPr>
        <p:spPr>
          <a:xfrm>
            <a:off x="1054204" y="3517285"/>
            <a:ext cx="10175335" cy="7946480"/>
          </a:xfrm>
          <a:prstGeom prst="roundRect">
            <a:avLst>
              <a:gd name="adj" fmla="val 10246"/>
            </a:avLst>
          </a:prstGeom>
          <a:solidFill>
            <a:srgbClr val="007AAC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8" name="How to get started"/>
          <p:cNvSpPr txBox="1"/>
          <p:nvPr>
            <p:ph type="title" idx="4294967295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How to get started</a:t>
            </a:r>
          </a:p>
        </p:txBody>
      </p:sp>
      <p:sp>
        <p:nvSpPr>
          <p:cNvPr id="359" name="Contribution guidelines for new contributors…"/>
          <p:cNvSpPr txBox="1"/>
          <p:nvPr/>
        </p:nvSpPr>
        <p:spPr>
          <a:xfrm>
            <a:off x="1461830" y="3756031"/>
            <a:ext cx="9681279" cy="746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/>
            </a:pPr>
            <a:r>
              <a:t>Contribution guidelines for new contributors</a:t>
            </a:r>
          </a:p>
          <a:p>
            <a:pPr>
              <a:defRPr sz="3600"/>
            </a:pPr>
            <a:r>
              <a:rPr b="1"/>
              <a:t>R template</a:t>
            </a:r>
            <a:r>
              <a:t> for topics to cover</a:t>
            </a:r>
          </a:p>
          <a:p>
            <a:pPr>
              <a:defRPr sz="3600"/>
            </a:pPr>
            <a:r>
              <a:t>Also we have information for contributors who are </a:t>
            </a:r>
            <a:r>
              <a:rPr b="1"/>
              <a:t>new to GitHub </a:t>
            </a:r>
            <a:r>
              <a:t>and Pull Request</a:t>
            </a:r>
          </a:p>
          <a:p>
            <a:pPr>
              <a:defRPr sz="3600"/>
            </a:pPr>
            <a:r>
              <a:t>Get started: check our </a:t>
            </a:r>
            <a:r>
              <a:rPr b="1"/>
              <a:t>open issues</a:t>
            </a:r>
            <a:r>
              <a:t> and comment to indicate your interest, or send us a message</a:t>
            </a:r>
          </a:p>
          <a:p>
            <a:pPr>
              <a:defRPr sz="3600"/>
            </a:pPr>
            <a:r>
              <a:t>We aim to close 45 issues this year - 37 so far</a:t>
            </a:r>
          </a:p>
          <a:p>
            <a:pPr>
              <a:defRPr sz="3600"/>
            </a:pPr>
            <a:r>
              <a:t>Help us achieve the goal :) </a:t>
            </a:r>
          </a:p>
        </p:txBody>
      </p:sp>
      <p:pic>
        <p:nvPicPr>
          <p:cNvPr id="360" name="Screenshot 2024-06-25 at 15.44.35.png" descr="Screenshot 2024-06-25 at 15.44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27386" y="1326710"/>
            <a:ext cx="11073892" cy="6519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Screenshot 2024-06-27 at 17.29.21.png" descr="Screenshot 2024-06-27 at 17.29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03740" y="8136987"/>
            <a:ext cx="9861246" cy="4311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ounded Rectangle"/>
          <p:cNvSpPr/>
          <p:nvPr/>
        </p:nvSpPr>
        <p:spPr>
          <a:xfrm>
            <a:off x="1221672" y="3318740"/>
            <a:ext cx="11425716" cy="8679857"/>
          </a:xfrm>
          <a:prstGeom prst="roundRect">
            <a:avLst>
              <a:gd name="adj" fmla="val 10123"/>
            </a:avLst>
          </a:prstGeom>
          <a:solidFill>
            <a:srgbClr val="007AAC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4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365" name="CAMIS website: https://psiaims.github.io/CAMIS/…"/>
          <p:cNvSpPr txBox="1"/>
          <p:nvPr/>
        </p:nvSpPr>
        <p:spPr>
          <a:xfrm>
            <a:off x="1550460" y="3627645"/>
            <a:ext cx="10768140" cy="8062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400"/>
            </a:pPr>
            <a:r>
              <a:rPr b="1"/>
              <a:t>CAMIS website</a:t>
            </a:r>
            <a:r>
              <a:t>: </a:t>
            </a:r>
            <a:r>
              <a:rPr u="sng">
                <a:hlinkClick r:id="rId2" invalidUrl="" action="" tgtFrame="" tooltip="" history="1" highlightClick="0" endSnd="0"/>
              </a:rPr>
              <a:t>https://psiaims.github.io/CAMIS/</a:t>
            </a:r>
          </a:p>
          <a:p>
            <a:pPr>
              <a:defRPr sz="3400"/>
            </a:pPr>
            <a:r>
              <a:t>GitHub Repo: </a:t>
            </a:r>
            <a:r>
              <a:rPr u="sng">
                <a:hlinkClick r:id="rId3" invalidUrl="" action="" tgtFrame="" tooltip="" history="1" highlightClick="0" endSnd="0"/>
              </a:rPr>
              <a:t>https://github.com/PSIAIMS/CAMIS/</a:t>
            </a:r>
          </a:p>
          <a:p>
            <a:pPr>
              <a:defRPr sz="3400"/>
            </a:pPr>
            <a:r>
              <a:t>Open issues: </a:t>
            </a:r>
            <a:r>
              <a:rPr u="sng">
                <a:hlinkClick r:id="rId4" invalidUrl="" action="" tgtFrame="" tooltip="" history="1" highlightClick="0" endSnd="0"/>
              </a:rPr>
              <a:t>https://github.com/PSIAIMS/CAMIS/issues</a:t>
            </a:r>
          </a:p>
          <a:p>
            <a:pPr>
              <a:defRPr b="1" sz="3400"/>
            </a:pPr>
            <a:r>
              <a:t>PHUSE discussions</a:t>
            </a:r>
          </a:p>
          <a:p>
            <a:pPr>
              <a:defRPr sz="3400"/>
            </a:pPr>
            <a:r>
              <a:t>Do we need to match SAS numerically when using a different language? </a:t>
            </a:r>
            <a:br/>
            <a:r>
              <a:rPr u="sng">
                <a:hlinkClick r:id="rId5" invalidUrl="" action="" tgtFrame="" tooltip="" history="1" highlightClick="0" endSnd="0"/>
              </a:rPr>
              <a:t>https://github.com/phuse-org/OSTCDA/discussions/11</a:t>
            </a:r>
          </a:p>
          <a:p>
            <a:pPr>
              <a:defRPr sz="3400"/>
            </a:pPr>
            <a:r>
              <a:t>How to document your trust in an open source solution? </a:t>
            </a:r>
            <a:br/>
            <a:r>
              <a:rPr u="sng">
                <a:hlinkClick r:id="rId6" invalidUrl="" action="" tgtFrame="" tooltip="" history="1" highlightClick="0" endSnd="0"/>
              </a:rPr>
              <a:t>https://phuse-org.github.io/OSTCDA/doc_trust.html</a:t>
            </a:r>
            <a:r>
              <a:t> </a:t>
            </a:r>
          </a:p>
        </p:txBody>
      </p:sp>
      <p:sp>
        <p:nvSpPr>
          <p:cNvPr id="366" name="Rounded Rectangle"/>
          <p:cNvSpPr/>
          <p:nvPr/>
        </p:nvSpPr>
        <p:spPr>
          <a:xfrm>
            <a:off x="13595864" y="4260808"/>
            <a:ext cx="8975176" cy="7749571"/>
          </a:xfrm>
          <a:prstGeom prst="roundRect">
            <a:avLst>
              <a:gd name="adj" fmla="val 6013"/>
            </a:avLst>
          </a:prstGeom>
          <a:solidFill>
            <a:srgbClr val="942192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7" name="Please feel free to reach out to the co-leads, you can find us on LinkedIn…"/>
          <p:cNvSpPr txBox="1"/>
          <p:nvPr/>
        </p:nvSpPr>
        <p:spPr>
          <a:xfrm>
            <a:off x="13891756" y="4911033"/>
            <a:ext cx="8383392" cy="644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400"/>
            </a:pPr>
            <a:r>
              <a:t>Please feel free to reach out to the co-leads, you can find us on LinkedIn</a:t>
            </a:r>
          </a:p>
          <a:p>
            <a:pPr>
              <a:defRPr sz="3400"/>
            </a:pPr>
            <a:r>
              <a:t>Lyn Taylor </a:t>
            </a:r>
            <a:br/>
            <a:r>
              <a:t>Christina Fillmore</a:t>
            </a:r>
            <a:br/>
            <a:r>
              <a:t>Harshal Khanolkar</a:t>
            </a:r>
            <a:br/>
            <a:r>
              <a:t>Chi Zhang</a:t>
            </a:r>
          </a:p>
          <a:p>
            <a:pPr>
              <a:defRPr sz="3400"/>
            </a:pPr>
            <a:r>
              <a:rPr i="1"/>
              <a:t>Contact</a:t>
            </a:r>
          </a:p>
          <a:p>
            <a:pPr>
              <a:defRPr sz="3400"/>
            </a:pPr>
            <a:r>
              <a:t>Website: </a:t>
            </a:r>
            <a:r>
              <a:rPr u="sng">
                <a:hlinkClick r:id="rId7" invalidUrl="" action="" tgtFrame="" tooltip="" history="1" highlightClick="0" endSnd="0"/>
              </a:rPr>
              <a:t>https://andreaczhang.github.io/</a:t>
            </a:r>
            <a:br/>
            <a:r>
              <a:t>LinkedIn: </a:t>
            </a:r>
            <a:r>
              <a:rPr u="sng">
                <a:hlinkClick r:id="rId8" invalidUrl="" action="" tgtFrame="" tooltip="" history="1" highlightClick="0" endSnd="0"/>
              </a:rPr>
              <a:t>Chi Zhang</a:t>
            </a:r>
            <a:br/>
            <a:r>
              <a:t>Email: chi.zhang@medisin.uio.no</a:t>
            </a:r>
          </a:p>
        </p:txBody>
      </p:sp>
      <p:pic>
        <p:nvPicPr>
          <p:cNvPr id="368" name="pasted-movie.png" descr="pasted-movi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065980" y="45956"/>
            <a:ext cx="4516420" cy="3502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ounded Rectangle"/>
          <p:cNvSpPr/>
          <p:nvPr/>
        </p:nvSpPr>
        <p:spPr>
          <a:xfrm>
            <a:off x="1068405" y="3862768"/>
            <a:ext cx="11011725" cy="8101826"/>
          </a:xfrm>
          <a:prstGeom prst="roundRect">
            <a:avLst>
              <a:gd name="adj" fmla="val 7999"/>
            </a:avLst>
          </a:prstGeom>
          <a:solidFill>
            <a:srgbClr val="007AAC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" name="How I joined CAM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I joined CAMIS</a:t>
            </a:r>
          </a:p>
        </p:txBody>
      </p:sp>
      <p:sp>
        <p:nvSpPr>
          <p:cNvPr id="190" name="Non-industry statistician / R dev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Non-industry statistician / R dev</a:t>
            </a:r>
          </a:p>
        </p:txBody>
      </p:sp>
      <p:sp>
        <p:nvSpPr>
          <p:cNvPr id="191" name="Was planning a career transition  (academia, public health -&gt; ?)…"/>
          <p:cNvSpPr txBox="1"/>
          <p:nvPr/>
        </p:nvSpPr>
        <p:spPr>
          <a:xfrm>
            <a:off x="1659274" y="4212431"/>
            <a:ext cx="9829987" cy="740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/>
            </a:pPr>
            <a:r>
              <a:t>Was planning a </a:t>
            </a:r>
            <a:r>
              <a:rPr b="1"/>
              <a:t>career transition</a:t>
            </a:r>
            <a:r>
              <a:t> </a:t>
            </a:r>
            <a:br/>
            <a:r>
              <a:t>(academia, public health -&gt; ?)</a:t>
            </a:r>
          </a:p>
          <a:p>
            <a:pPr>
              <a:defRPr sz="3600"/>
            </a:pPr>
            <a:r>
              <a:t>Have been following updates in the pharmaceutical industry - </a:t>
            </a:r>
            <a:r>
              <a:rPr b="1"/>
              <a:t>spent a lot of time on LinkedIn</a:t>
            </a:r>
          </a:p>
          <a:p>
            <a:pPr>
              <a:defRPr sz="3600"/>
            </a:pPr>
            <a:r>
              <a:t>September 2023</a:t>
            </a:r>
          </a:p>
          <a:p>
            <a:pPr>
              <a:defRPr sz="3600"/>
            </a:pPr>
            <a:r>
              <a:t>Harshal (one of the co-leads) invited me to the project</a:t>
            </a:r>
          </a:p>
          <a:p>
            <a:pPr>
              <a:defRPr sz="3600"/>
            </a:pPr>
            <a:r>
              <a:t>Not sure about SAS, but I can help with the R part - and they use </a:t>
            </a:r>
            <a:r>
              <a:rPr b="1"/>
              <a:t>quarto</a:t>
            </a:r>
            <a:r>
              <a:t>!</a:t>
            </a:r>
          </a:p>
        </p:txBody>
      </p:sp>
      <p:pic>
        <p:nvPicPr>
          <p:cNvPr id="192" name="Screenshot 2024-06-27 at 12.03.19.png" descr="Screenshot 2024-06-27 at 12.03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81917" y="3575841"/>
            <a:ext cx="9024188" cy="9063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1" grpId="1"/>
      <p:bldP build="whole" bldLvl="1" animBg="1" rev="0" advAuto="0" spid="192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AM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CAMIS</a:t>
            </a:r>
          </a:p>
        </p:txBody>
      </p:sp>
      <p:sp>
        <p:nvSpPr>
          <p:cNvPr id="195" name="Increase understanding and awareness of analysis result discrepancies across software (R, SAS, Python etc)…"/>
          <p:cNvSpPr txBox="1"/>
          <p:nvPr/>
        </p:nvSpPr>
        <p:spPr>
          <a:xfrm>
            <a:off x="1453589" y="2895918"/>
            <a:ext cx="20943042" cy="2392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/>
            </a:pPr>
            <a:r>
              <a:t>Increase understanding and awareness of </a:t>
            </a:r>
            <a:r>
              <a:rPr b="1"/>
              <a:t>analysis result discrepancies</a:t>
            </a:r>
            <a:r>
              <a:t> across software (R, SAS, Python etc)</a:t>
            </a:r>
          </a:p>
          <a:p>
            <a:pPr>
              <a:defRPr sz="4000"/>
            </a:pPr>
            <a:r>
              <a:t>Demonstrate the methodology through </a:t>
            </a:r>
            <a:r>
              <a:rPr b="1"/>
              <a:t>examples</a:t>
            </a:r>
            <a:r>
              <a:t>, document in open GitHub repository</a:t>
            </a:r>
          </a:p>
        </p:txBody>
      </p:sp>
      <p:sp>
        <p:nvSpPr>
          <p:cNvPr id="196" name="Repository location:…"/>
          <p:cNvSpPr txBox="1"/>
          <p:nvPr/>
        </p:nvSpPr>
        <p:spPr>
          <a:xfrm>
            <a:off x="14665605" y="6248400"/>
            <a:ext cx="5873949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Repository location: 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ctr" defTabSz="4572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https://psiaims.github.io/CAMIS/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19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49225" y="8439645"/>
            <a:ext cx="2740026" cy="2740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fig_whitepaper.png" descr="fig_whitepap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8641" y="6130972"/>
            <a:ext cx="11216422" cy="5493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tata vs R, test for proport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stata vs R, test for proportions</a:t>
            </a:r>
          </a:p>
        </p:txBody>
      </p:sp>
      <p:sp>
        <p:nvSpPr>
          <p:cNvPr id="203" name="Discrepanc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Discrepancies</a:t>
            </a:r>
          </a:p>
        </p:txBody>
      </p:sp>
      <p:pic>
        <p:nvPicPr>
          <p:cNvPr id="204" name="Screen Shot 2023-02-01 at 19.17.44.png" descr="Screen Shot 2023-02-01 at 19.17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9073" y="3944094"/>
            <a:ext cx="9445790" cy="3911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Rounded Rectangle"/>
          <p:cNvSpPr/>
          <p:nvPr/>
        </p:nvSpPr>
        <p:spPr>
          <a:xfrm>
            <a:off x="1233398" y="3871803"/>
            <a:ext cx="3015050" cy="621002"/>
          </a:xfrm>
          <a:prstGeom prst="roundRect">
            <a:avLst>
              <a:gd name="adj" fmla="val 30676"/>
            </a:avLst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" name="Rounded Rectangle"/>
          <p:cNvSpPr/>
          <p:nvPr/>
        </p:nvSpPr>
        <p:spPr>
          <a:xfrm>
            <a:off x="1389519" y="6994031"/>
            <a:ext cx="2316311" cy="787096"/>
          </a:xfrm>
          <a:prstGeom prst="roundRect">
            <a:avLst>
              <a:gd name="adj" fmla="val 20742"/>
            </a:avLst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7" name="Screenshot 2024-06-26 at 15.19.07.png" descr="Screenshot 2024-06-26 at 15.19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5645" y="8492047"/>
            <a:ext cx="8216901" cy="39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shot 2024-06-26 at 15.19.13.png" descr="Screenshot 2024-06-26 at 15.19.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53732" y="3921671"/>
            <a:ext cx="9880601" cy="3911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Rounded Rectangle"/>
          <p:cNvSpPr/>
          <p:nvPr/>
        </p:nvSpPr>
        <p:spPr>
          <a:xfrm>
            <a:off x="4974100" y="10060219"/>
            <a:ext cx="2444659" cy="358027"/>
          </a:xfrm>
          <a:prstGeom prst="roundRect">
            <a:avLst>
              <a:gd name="adj" fmla="val 50000"/>
            </a:avLst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12" name="Group"/>
          <p:cNvGrpSpPr/>
          <p:nvPr/>
        </p:nvGrpSpPr>
        <p:grpSpPr>
          <a:xfrm>
            <a:off x="15337690" y="3969494"/>
            <a:ext cx="6215873" cy="1892958"/>
            <a:chOff x="0" y="0"/>
            <a:chExt cx="6215872" cy="1892957"/>
          </a:xfrm>
        </p:grpSpPr>
        <p:sp>
          <p:nvSpPr>
            <p:cNvPr id="210" name="Rounded Rectangle"/>
            <p:cNvSpPr/>
            <p:nvPr/>
          </p:nvSpPr>
          <p:spPr>
            <a:xfrm>
              <a:off x="4286228" y="0"/>
              <a:ext cx="1929645" cy="358026"/>
            </a:xfrm>
            <a:prstGeom prst="roundRect">
              <a:avLst>
                <a:gd name="adj" fmla="val 50000"/>
              </a:avLst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11" name="Rounded Rectangle"/>
            <p:cNvSpPr/>
            <p:nvPr/>
          </p:nvSpPr>
          <p:spPr>
            <a:xfrm>
              <a:off x="0" y="1534931"/>
              <a:ext cx="2444658" cy="358027"/>
            </a:xfrm>
            <a:prstGeom prst="roundRect">
              <a:avLst>
                <a:gd name="adj" fmla="val 50000"/>
              </a:avLst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213" name="Rounded Rectangle"/>
          <p:cNvSpPr/>
          <p:nvPr/>
        </p:nvSpPr>
        <p:spPr>
          <a:xfrm>
            <a:off x="11719724" y="8135336"/>
            <a:ext cx="11557170" cy="4650423"/>
          </a:xfrm>
          <a:prstGeom prst="roundRect">
            <a:avLst>
              <a:gd name="adj" fmla="val 13936"/>
            </a:avLst>
          </a:prstGeom>
          <a:solidFill>
            <a:srgbClr val="007AAC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4" name="Shift to open source is also happening in public sector (if not more!) - $$$…"/>
          <p:cNvSpPr txBox="1"/>
          <p:nvPr/>
        </p:nvSpPr>
        <p:spPr>
          <a:xfrm>
            <a:off x="12064607" y="8370118"/>
            <a:ext cx="10867405" cy="4180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400"/>
            </a:pPr>
            <a:r>
              <a:t>Shift to open source is also happening in </a:t>
            </a:r>
            <a:r>
              <a:rPr b="1"/>
              <a:t>public </a:t>
            </a:r>
            <a:r>
              <a:t>sector (if not more!) - $$$</a:t>
            </a:r>
          </a:p>
          <a:p>
            <a:pPr>
              <a:defRPr sz="3400"/>
            </a:pPr>
            <a:r>
              <a:t>The default </a:t>
            </a:r>
            <a:r>
              <a:rPr b="1"/>
              <a:t>algorithms</a:t>
            </a:r>
            <a:r>
              <a:t> under the hood are different</a:t>
            </a:r>
          </a:p>
          <a:p>
            <a:pPr>
              <a:defRPr sz="3400"/>
            </a:pPr>
            <a:r>
              <a:t>Not well documented in stata</a:t>
            </a:r>
          </a:p>
          <a:p>
            <a:pPr>
              <a:defRPr sz="3400"/>
            </a:pPr>
            <a:r>
              <a:t>What if the p-values differ </a:t>
            </a:r>
            <a:r>
              <a:rPr b="1"/>
              <a:t>around 0.05</a:t>
            </a:r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nodeType="with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1"/>
      <p:bldP build="whole" bldLvl="1" animBg="1" rev="0" advAuto="0" spid="213" grpId="7"/>
      <p:bldP build="p" bldLvl="5" animBg="1" rev="0" advAuto="0" spid="214" grpId="8"/>
      <p:bldP build="whole" bldLvl="1" animBg="1" rev="0" advAuto="0" spid="209" grpId="4"/>
      <p:bldP build="whole" bldLvl="1" animBg="1" rev="0" advAuto="0" spid="208" grpId="5"/>
      <p:bldP build="whole" bldLvl="1" animBg="1" rev="0" advAuto="0" spid="212" grpId="6"/>
      <p:bldP build="whole" bldLvl="1" animBg="1" rev="0" advAuto="0" spid="207" grpId="3"/>
      <p:bldP build="whole" bldLvl="1" animBg="1" rev="0" advAuto="0" spid="206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ound(1.5) =…"/>
          <p:cNvSpPr txBox="1"/>
          <p:nvPr/>
        </p:nvSpPr>
        <p:spPr>
          <a:xfrm>
            <a:off x="1704439" y="4121331"/>
            <a:ext cx="7827462" cy="686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round(1.5) = </a:t>
            </a:r>
          </a:p>
          <a:p>
            <a:pPr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round(0.5) = </a:t>
            </a:r>
          </a:p>
          <a:p>
            <a:pPr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round(1.55) = </a:t>
            </a:r>
          </a:p>
          <a:p>
            <a:pPr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round(1.55, digits = 1) = </a:t>
            </a:r>
          </a:p>
        </p:txBody>
      </p:sp>
      <p:sp>
        <p:nvSpPr>
          <p:cNvPr id="219" name="Roun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Rounding</a:t>
            </a:r>
          </a:p>
        </p:txBody>
      </p:sp>
      <p:pic>
        <p:nvPicPr>
          <p:cNvPr id="220" name="Screenshot 2024-06-27 at 11.03.49.png" descr="Screenshot 2024-06-27 at 11.03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35733" y="3952824"/>
            <a:ext cx="3040138" cy="113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creenshot 2024-06-27 at 11.03.53.png" descr="Screenshot 2024-06-27 at 11.03.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35733" y="6122822"/>
            <a:ext cx="3040138" cy="1061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creenshot 2024-06-27 at 11.04.01.png" descr="Screenshot 2024-06-27 at 11.04.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94712" y="8053601"/>
            <a:ext cx="3122180" cy="1061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creenshot 2024-06-27 at 11.04.19.png" descr="Screenshot 2024-06-27 at 11.04.1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95253" y="11259290"/>
            <a:ext cx="5321098" cy="1036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creenshot 2024-06-27 at 11.04.36.png" descr="Screenshot 2024-06-27 at 11.04.3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36843" y="7235440"/>
            <a:ext cx="4924851" cy="7675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" name="Group"/>
          <p:cNvGrpSpPr/>
          <p:nvPr/>
        </p:nvGrpSpPr>
        <p:grpSpPr>
          <a:xfrm>
            <a:off x="11773892" y="2479795"/>
            <a:ext cx="10764644" cy="2852899"/>
            <a:chOff x="0" y="0"/>
            <a:chExt cx="10764642" cy="2852898"/>
          </a:xfrm>
        </p:grpSpPr>
        <p:sp>
          <p:nvSpPr>
            <p:cNvPr id="225" name="Rounded Rectangle"/>
            <p:cNvSpPr/>
            <p:nvPr/>
          </p:nvSpPr>
          <p:spPr>
            <a:xfrm>
              <a:off x="0" y="0"/>
              <a:ext cx="10764643" cy="2852899"/>
            </a:xfrm>
            <a:prstGeom prst="roundRect">
              <a:avLst>
                <a:gd name="adj" fmla="val 22207"/>
              </a:avLst>
            </a:prstGeom>
            <a:solidFill>
              <a:srgbClr val="007AAC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226" name="In R, round() to the nearest even; in SAS, round() round half up…"/>
            <p:cNvSpPr txBox="1"/>
            <p:nvPr/>
          </p:nvSpPr>
          <p:spPr>
            <a:xfrm>
              <a:off x="406480" y="294559"/>
              <a:ext cx="9951683" cy="22637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3600"/>
              </a:pPr>
              <a:r>
                <a:t>In R, </a:t>
              </a: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round()</a:t>
              </a:r>
              <a:r>
                <a:t> to the nearest even; in SAS, </a:t>
              </a:r>
              <a:r>
                <a:rPr>
                  <a:latin typeface="Courier New"/>
                  <a:ea typeface="Courier New"/>
                  <a:cs typeface="Courier New"/>
                  <a:sym typeface="Courier New"/>
                </a:rPr>
                <a:t>round()</a:t>
              </a:r>
              <a:r>
                <a:t> round half up </a:t>
              </a:r>
            </a:p>
            <a:p>
              <a:pPr>
                <a:defRPr sz="3600"/>
              </a:pPr>
              <a:r>
                <a:t>Pharmaverse blog has an article on this topic</a:t>
              </a:r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12006135" y="5860118"/>
            <a:ext cx="10300160" cy="6681133"/>
            <a:chOff x="0" y="0"/>
            <a:chExt cx="10300158" cy="6681131"/>
          </a:xfrm>
        </p:grpSpPr>
        <p:pic>
          <p:nvPicPr>
            <p:cNvPr id="228" name="Screenshot 2024-06-27 at 11.06.10.png" descr="Screenshot 2024-06-27 at 11.06.10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699" y="5644300"/>
              <a:ext cx="10286460" cy="10368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9" name="Screenshot 2024-06-27 at 11.14.29.png" descr="Screenshot 2024-06-27 at 11.14.29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0217177" cy="5577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2"/>
      <p:bldP build="whole" bldLvl="1" animBg="1" rev="0" advAuto="0" spid="230" grpId="8"/>
      <p:bldP build="whole" bldLvl="1" animBg="1" rev="0" advAuto="0" spid="222" grpId="5"/>
      <p:bldP build="whole" bldLvl="1" animBg="1" rev="0" advAuto="0" spid="221" grpId="3"/>
      <p:bldP build="whole" bldLvl="1" animBg="1" rev="0" advAuto="0" spid="224" grpId="4"/>
      <p:bldP build="whole" bldLvl="1" animBg="1" rev="0" advAuto="0" spid="223" grpId="6"/>
      <p:bldP build="whole" bldLvl="1" animBg="1" rev="0" advAuto="0" spid="227" grpId="7"/>
      <p:bldP build="p" bldLvl="5" animBg="1" rev="0" advAuto="0" spid="21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ounded Rectangle"/>
          <p:cNvSpPr/>
          <p:nvPr/>
        </p:nvSpPr>
        <p:spPr>
          <a:xfrm>
            <a:off x="15573846" y="7302630"/>
            <a:ext cx="6751917" cy="2357979"/>
          </a:xfrm>
          <a:prstGeom prst="roundRect">
            <a:avLst>
              <a:gd name="adj" fmla="val 27998"/>
            </a:avLst>
          </a:prstGeom>
          <a:solidFill>
            <a:srgbClr val="942192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5" name="Rounded Rectangle"/>
          <p:cNvSpPr/>
          <p:nvPr/>
        </p:nvSpPr>
        <p:spPr>
          <a:xfrm>
            <a:off x="15573846" y="2455532"/>
            <a:ext cx="6751917" cy="4058925"/>
          </a:xfrm>
          <a:prstGeom prst="roundRect">
            <a:avLst>
              <a:gd name="adj" fmla="val 16265"/>
            </a:avLst>
          </a:prstGeom>
          <a:solidFill>
            <a:srgbClr val="007AAC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6" name="Why it mat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it matters</a:t>
            </a:r>
          </a:p>
        </p:txBody>
      </p:sp>
      <p:sp>
        <p:nvSpPr>
          <p:cNvPr id="237" name="Shift in industry from SAS to R and open source software, e.g. pharmaverse…"/>
          <p:cNvSpPr txBox="1"/>
          <p:nvPr/>
        </p:nvSpPr>
        <p:spPr>
          <a:xfrm>
            <a:off x="1289627" y="3117987"/>
            <a:ext cx="13067808" cy="9463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/>
            </a:pPr>
            <a:r>
              <a:t>Shift </a:t>
            </a:r>
            <a:r>
              <a:rPr b="1"/>
              <a:t>in industry</a:t>
            </a:r>
            <a:r>
              <a:t> from SAS to R and open source software, e.g. pharmaverse</a:t>
            </a:r>
          </a:p>
          <a:p>
            <a:pPr>
              <a:defRPr sz="3600"/>
            </a:pPr>
            <a:r>
              <a:t>In </a:t>
            </a:r>
            <a:r>
              <a:rPr b="1"/>
              <a:t>public sector</a:t>
            </a:r>
            <a:r>
              <a:t>: teaching, medical research and public health, SPSS / stata (even excel!) vs R, python</a:t>
            </a:r>
          </a:p>
          <a:p>
            <a:pPr>
              <a:defRPr sz="3600"/>
            </a:pPr>
            <a:r>
              <a:t>Do we get the same results? Which is correct, Why do they differ?</a:t>
            </a:r>
          </a:p>
          <a:p>
            <a:pPr>
              <a:defRPr sz="3600"/>
            </a:pPr>
            <a:r>
              <a:t>Could be different</a:t>
            </a:r>
            <a:r>
              <a:rPr b="1"/>
              <a:t> algorithms</a:t>
            </a:r>
            <a:r>
              <a:t>; default </a:t>
            </a:r>
            <a:r>
              <a:rPr b="1"/>
              <a:t>options</a:t>
            </a:r>
            <a:r>
              <a:t>; floating point numbers; … (</a:t>
            </a:r>
            <a:r>
              <a:rPr i="1"/>
              <a:t>@adrianolszewski listed at least 14 different reasons</a:t>
            </a:r>
            <a:r>
              <a:t>)</a:t>
            </a:r>
          </a:p>
          <a:p>
            <a:pPr>
              <a:defRPr sz="3600"/>
            </a:pPr>
            <a:r>
              <a:t>When results are different, it leads to </a:t>
            </a:r>
            <a:r>
              <a:rPr b="1"/>
              <a:t>uncertainty</a:t>
            </a:r>
          </a:p>
          <a:p>
            <a:pPr>
              <a:defRPr sz="3600"/>
            </a:pPr>
            <a:r>
              <a:rPr b="1"/>
              <a:t>Reproducibility</a:t>
            </a:r>
            <a:r>
              <a:t> challenges already exist even when there’s </a:t>
            </a:r>
            <a:r>
              <a:rPr i="1"/>
              <a:t>only one software</a:t>
            </a:r>
            <a:r>
              <a:t> (set seed, package versioning, inaccessible sensitive data for revision, …)</a:t>
            </a:r>
          </a:p>
        </p:txBody>
      </p:sp>
      <p:pic>
        <p:nvPicPr>
          <p:cNvPr id="238" name="logo_rfoundation-300x184.png.png" descr="logo_rfoundation-300x184.p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33280" y="7722146"/>
            <a:ext cx="2476545" cy="1518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Screenshot 2024-06-27 at 12.34.05.png" descr="Screenshot 2024-06-27 at 12.34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06302" y="9939266"/>
            <a:ext cx="2730501" cy="2578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0819f70bc2e7a72233fa0c02fb8b77cc.png" descr="0819f70bc2e7a72233fa0c02fb8b77c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35618" y="3073560"/>
            <a:ext cx="1523079" cy="1523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Julia_Programming_Language_Logo.svg.png" descr="Julia_Programming_Language_Logo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847412" y="7808764"/>
            <a:ext cx="2080997" cy="1345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ython-logo-notext.svg.png" descr="Python-logo-notext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079785" y="7808764"/>
            <a:ext cx="1523079" cy="1668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Stata_Logo.svg.png" descr="Stata_Logo.sv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394830" y="4944042"/>
            <a:ext cx="3445944" cy="1119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2560px-SAS_logo_horiz.svg.png" descr="2560px-SAS_logo_horiz.svg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315597" y="3157148"/>
            <a:ext cx="2730501" cy="1119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s.jpeg" descr="images.jpe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465086" y="4944042"/>
            <a:ext cx="1202508" cy="1119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ounded Rectangle"/>
          <p:cNvSpPr/>
          <p:nvPr/>
        </p:nvSpPr>
        <p:spPr>
          <a:xfrm>
            <a:off x="1199006" y="7242959"/>
            <a:ext cx="16078939" cy="5316415"/>
          </a:xfrm>
          <a:prstGeom prst="roundRect">
            <a:avLst>
              <a:gd name="adj" fmla="val 13936"/>
            </a:avLst>
          </a:prstGeom>
          <a:solidFill>
            <a:srgbClr val="007AAC">
              <a:alpha val="1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8" name="Trust in open source?"/>
          <p:cNvSpPr txBox="1"/>
          <p:nvPr>
            <p:ph type="title" idx="4294967295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Trust in open source?</a:t>
            </a:r>
          </a:p>
        </p:txBody>
      </p:sp>
      <p:sp>
        <p:nvSpPr>
          <p:cNvPr id="249" name="Accuracy, reproducibility, traceability (Modernization of Statistical Analytics Framework)…"/>
          <p:cNvSpPr txBox="1"/>
          <p:nvPr/>
        </p:nvSpPr>
        <p:spPr>
          <a:xfrm>
            <a:off x="1418997" y="7565141"/>
            <a:ext cx="16078939" cy="4536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400"/>
            </a:pPr>
            <a:r>
              <a:rPr b="1"/>
              <a:t>Accuracy, reproducibility, traceability</a:t>
            </a:r>
            <a:r>
              <a:t> (Modernization of Statistical Analytics Framework)</a:t>
            </a:r>
          </a:p>
          <a:p>
            <a:pPr>
              <a:defRPr sz="3400"/>
            </a:pPr>
            <a:r>
              <a:rPr b="1"/>
              <a:t>Validation</a:t>
            </a:r>
            <a:r>
              <a:t>: establish </a:t>
            </a:r>
            <a:r>
              <a:rPr b="1"/>
              <a:t>documented evidence</a:t>
            </a:r>
            <a:r>
              <a:t> which provides a high degree of assurance that procedures </a:t>
            </a:r>
            <a:r>
              <a:rPr b="1"/>
              <a:t>consistently</a:t>
            </a:r>
            <a:r>
              <a:t> produce a product meeting its predetermined specifications</a:t>
            </a:r>
          </a:p>
          <a:p>
            <a:pPr>
              <a:defRPr sz="3400"/>
            </a:pPr>
            <a:r>
              <a:t>It doesn’t mean we need to match results 100%; but we should know </a:t>
            </a:r>
            <a:r>
              <a:rPr b="1"/>
              <a:t>why</a:t>
            </a:r>
            <a:r>
              <a:t> they are different</a:t>
            </a:r>
          </a:p>
        </p:txBody>
      </p:sp>
      <p:grpSp>
        <p:nvGrpSpPr>
          <p:cNvPr id="252" name="Group"/>
          <p:cNvGrpSpPr/>
          <p:nvPr/>
        </p:nvGrpSpPr>
        <p:grpSpPr>
          <a:xfrm>
            <a:off x="1764842" y="2945398"/>
            <a:ext cx="14219995" cy="3861765"/>
            <a:chOff x="0" y="0"/>
            <a:chExt cx="14219994" cy="3861764"/>
          </a:xfrm>
        </p:grpSpPr>
        <p:pic>
          <p:nvPicPr>
            <p:cNvPr id="250" name="Screenshot 2024-06-26 at 20.15.21.png" descr="Screenshot 2024-06-26 at 20.15.2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319763" cy="3861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Screenshot 2024-06-27 at 12.20.18.png" descr="Screenshot 2024-06-27 at 12.20.1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65302" y="204278"/>
              <a:ext cx="9454693" cy="3453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8" name="Group"/>
          <p:cNvGrpSpPr/>
          <p:nvPr/>
        </p:nvGrpSpPr>
        <p:grpSpPr>
          <a:xfrm>
            <a:off x="18324506" y="2900401"/>
            <a:ext cx="4705704" cy="9596052"/>
            <a:chOff x="0" y="0"/>
            <a:chExt cx="4705703" cy="9596051"/>
          </a:xfrm>
        </p:grpSpPr>
        <p:pic>
          <p:nvPicPr>
            <p:cNvPr id="253" name="openstatsware-hex-300.png" descr="openstatsware-hex-30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325202" y="327562"/>
              <a:ext cx="2263539" cy="22635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4" name="Screenshot 2024-06-26 at 20.17.52.png" descr="Screenshot 2024-06-26 at 20.17.5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435048" cy="29186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5" name="pharmaRlogo_large.png" descr="pharmaRlogo_lar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74302" y="3113271"/>
              <a:ext cx="4470374" cy="15273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6" name="RConsortium_Horizontal_Pantone.png.png" descr="RConsortium_Horizontal_Pantone.png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12307" y="5252910"/>
              <a:ext cx="4470374" cy="10066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7" name="pasted-movie.png" descr="pasted-movi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89284" y="6094016"/>
              <a:ext cx="4516420" cy="3502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  <p:bldP build="p" bldLvl="5" animBg="1" rev="0" advAuto="0" spid="249" grpId="2"/>
      <p:bldP build="whole" bldLvl="1" animBg="1" rev="0" advAuto="0" spid="258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ounding"/>
          <p:cNvSpPr txBox="1"/>
          <p:nvPr>
            <p:ph type="title" idx="4294967295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Rounding</a:t>
            </a:r>
          </a:p>
        </p:txBody>
      </p:sp>
      <p:sp>
        <p:nvSpPr>
          <p:cNvPr id="261" name="In CAMIS"/>
          <p:cNvSpPr txBox="1"/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/>
            </a:lvl1pPr>
          </a:lstStyle>
          <a:p>
            <a:pPr/>
            <a:r>
              <a:t>In CAMIS</a:t>
            </a:r>
          </a:p>
        </p:txBody>
      </p:sp>
      <p:pic>
        <p:nvPicPr>
          <p:cNvPr id="262" name="Screenshot 2024-06-27 at 11.20.13.png" descr="Screenshot 2024-06-27 at 11.20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3171" y="2463724"/>
            <a:ext cx="11674871" cy="2073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creenshot 2024-06-27 at 11.19.39.png" descr="Screenshot 2024-06-27 at 11.19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3171" y="5297490"/>
            <a:ext cx="11674871" cy="7114375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round(1.5) =…"/>
          <p:cNvSpPr txBox="1"/>
          <p:nvPr/>
        </p:nvSpPr>
        <p:spPr>
          <a:xfrm>
            <a:off x="1704439" y="4121331"/>
            <a:ext cx="7827462" cy="686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round(1.5) = </a:t>
            </a:r>
          </a:p>
          <a:p>
            <a:pPr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round(0.5) = </a:t>
            </a:r>
          </a:p>
          <a:p>
            <a:pPr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round(1.55) = </a:t>
            </a:r>
          </a:p>
          <a:p>
            <a:pPr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>
              <a:defRPr b="1" sz="36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round(1.55, digits = 1) = </a:t>
            </a:r>
          </a:p>
        </p:txBody>
      </p:sp>
      <p:pic>
        <p:nvPicPr>
          <p:cNvPr id="265" name="Screenshot 2024-06-27 at 11.03.49.png" descr="Screenshot 2024-06-27 at 11.03.4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35733" y="3952824"/>
            <a:ext cx="3040138" cy="1131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creenshot 2024-06-27 at 11.03.53.png" descr="Screenshot 2024-06-27 at 11.03.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35733" y="6122822"/>
            <a:ext cx="3040138" cy="1061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creenshot 2024-06-27 at 11.04.01.png" descr="Screenshot 2024-06-27 at 11.04.0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94712" y="8053601"/>
            <a:ext cx="3122180" cy="1061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Screenshot 2024-06-27 at 11.04.19.png" descr="Screenshot 2024-06-27 at 11.04.1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95253" y="11259290"/>
            <a:ext cx="5321098" cy="1036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